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3"/>
  </p:notesMasterIdLst>
  <p:sldIdLst>
    <p:sldId id="257" r:id="rId3"/>
    <p:sldId id="285" r:id="rId4"/>
    <p:sldId id="258" r:id="rId5"/>
    <p:sldId id="305" r:id="rId6"/>
    <p:sldId id="306" r:id="rId7"/>
    <p:sldId id="307" r:id="rId8"/>
    <p:sldId id="264" r:id="rId9"/>
    <p:sldId id="310" r:id="rId10"/>
    <p:sldId id="308" r:id="rId11"/>
    <p:sldId id="317" r:id="rId12"/>
    <p:sldId id="318" r:id="rId13"/>
    <p:sldId id="319" r:id="rId14"/>
    <p:sldId id="268" r:id="rId15"/>
    <p:sldId id="270" r:id="rId16"/>
    <p:sldId id="312" r:id="rId17"/>
    <p:sldId id="31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1" r:id="rId26"/>
    <p:sldId id="282" r:id="rId27"/>
    <p:sldId id="315" r:id="rId28"/>
    <p:sldId id="294" r:id="rId29"/>
    <p:sldId id="311" r:id="rId30"/>
    <p:sldId id="287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D0B9-A0B0-3A4B-85DF-E8933CAB1997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D782-78B0-5844-A2AA-89BB932F4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Provinces took</a:t>
            </a:r>
            <a:r>
              <a:rPr lang="en-US" baseline="0" dirty="0" smtClean="0"/>
              <a:t> different approaches to reform. In Ontario, the reforms largely involved the creation of new models – introduced between 2002 and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3C6-62C0-8A48-BD59-F6A6F780C9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10.7 M in a medical</a:t>
            </a:r>
            <a:r>
              <a:rPr lang="en-US" baseline="0" dirty="0" smtClean="0"/>
              <a:t>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-many reforms</a:t>
            </a:r>
            <a:r>
              <a:rPr lang="en-US" baseline="0" dirty="0" smtClean="0"/>
              <a:t> introduced at the same time; hard to tease out which components were most important – e.g. type of health professional, co-location, QI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10.7 M in a medical</a:t>
            </a:r>
            <a:r>
              <a:rPr lang="en-US" baseline="0" dirty="0" smtClean="0"/>
              <a:t>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 you pay your doctor influences quality of care; consensus that </a:t>
            </a:r>
            <a:r>
              <a:rPr lang="en-US" dirty="0" err="1" smtClean="0"/>
              <a:t>feeforservice</a:t>
            </a:r>
            <a:r>
              <a:rPr lang="en-US" dirty="0" smtClean="0"/>
              <a:t> is suboptimal. Disillusion</a:t>
            </a:r>
            <a:r>
              <a:rPr lang="en-US" baseline="0" dirty="0" smtClean="0"/>
              <a:t> with FFS in primary care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opportunity for reform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09B0-908A-DC4C-8D50-B599F8057E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Provinces took</a:t>
            </a:r>
            <a:r>
              <a:rPr lang="en-US" baseline="0" dirty="0" smtClean="0"/>
              <a:t> different approaches to reform. In Ontario, the reforms largely involved the creation of new models – introduced between 2002 and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3C6-62C0-8A48-BD59-F6A6F780C9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3C6-62C0-8A48-BD59-F6A6F780C9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FHG 80% FFS, 15% capitation 5% incentives</a:t>
            </a:r>
          </a:p>
          <a:p>
            <a:r>
              <a:rPr lang="en-US" dirty="0" smtClean="0"/>
              <a:t>Capitation 20% FFS 70% capitation, 10%</a:t>
            </a:r>
            <a:r>
              <a:rPr lang="en-US" baseline="0" dirty="0" smtClean="0"/>
              <a:t> incentives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F3C6-62C0-8A48-BD59-F6A6F780C9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83% enrolled FFS, 93% enrolled capitation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D782-78B0-5844-A2AA-89BB932F40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223"/>
            <a:ext cx="6219441" cy="1466955"/>
          </a:xfr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4879262"/>
            <a:ext cx="4141752" cy="2718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buNone/>
              <a:defRPr sz="1600" kern="1800" cap="all">
                <a:solidFill>
                  <a:srgbClr val="009FD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45720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6226233" y="6101542"/>
            <a:ext cx="1280160" cy="3408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CA" b="1" dirty="0" smtClean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46515" y="6629400"/>
            <a:ext cx="397571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800" b="1" i="0" u="none" strike="noStrike" kern="0" cap="none" spc="100" baseline="0" dirty="0" smtClean="0">
                <a:solidFill>
                  <a:srgbClr val="001A72"/>
                </a:solidFill>
                <a:latin typeface="Arial"/>
                <a:ea typeface="+mn-ea"/>
                <a:cs typeface="Arial"/>
              </a:rPr>
              <a:t>Institute for Clinical Evaluative Sciences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76" y="25044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5241" y="5970587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M_logoTagline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6019488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94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8590398" y="6640151"/>
            <a:ext cx="34986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0"/>
          </p:nvPr>
        </p:nvSpPr>
        <p:spPr>
          <a:xfrm>
            <a:off x="685800" y="2009775"/>
            <a:ext cx="790416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31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223"/>
            <a:ext cx="6219441" cy="1466955"/>
          </a:xfr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4879262"/>
            <a:ext cx="4141752" cy="2718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buNone/>
              <a:defRPr sz="1600" kern="1800" cap="all">
                <a:solidFill>
                  <a:srgbClr val="009FD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45720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6226233" y="6101542"/>
            <a:ext cx="1280160" cy="3408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CA" b="1" dirty="0" smtClean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46515" y="6629400"/>
            <a:ext cx="397571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800" b="1" i="0" u="none" strike="noStrike" kern="0" cap="none" spc="100" baseline="0" dirty="0" smtClean="0">
                <a:solidFill>
                  <a:srgbClr val="001A72"/>
                </a:solidFill>
                <a:latin typeface="Arial"/>
                <a:ea typeface="+mn-ea"/>
                <a:cs typeface="Arial"/>
              </a:rPr>
              <a:t>Institute for Clinical Evaluative Sciences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76" y="2504460"/>
            <a:ext cx="1122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5241" y="5970587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M_logoTagline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6019488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81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434"/>
            <a:ext cx="7904598" cy="134017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2"/>
          </p:nvPr>
        </p:nvSpPr>
        <p:spPr>
          <a:xfrm>
            <a:off x="689872" y="2011680"/>
            <a:ext cx="7900526" cy="4499720"/>
          </a:xfrm>
          <a:prstGeom prst="rect">
            <a:avLst/>
          </a:prstGeom>
        </p:spPr>
        <p:txBody>
          <a:bodyPr vert="horz" lIns="0" tIns="0" rIns="0" bIns="0" numCol="2" spcCol="228600"/>
          <a:lstStyle>
            <a:lvl1pPr marL="0" indent="0">
              <a:lnSpc>
                <a:spcPts val="2000"/>
              </a:lnSpc>
              <a:buFontTx/>
              <a:buNone/>
              <a:defRPr sz="1800" b="1" i="0">
                <a:solidFill>
                  <a:srgbClr val="001A72"/>
                </a:solidFill>
              </a:defRPr>
            </a:lvl1pPr>
            <a:lvl2pPr marL="0" indent="0">
              <a:lnSpc>
                <a:spcPts val="2000"/>
              </a:lnSpc>
              <a:buFontTx/>
              <a:buNone/>
              <a:defRPr sz="1800" b="0" i="0">
                <a:solidFill>
                  <a:srgbClr val="009FD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28600" y="1828800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9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032" y="2948455"/>
            <a:ext cx="6219441" cy="1466955"/>
          </a:xfrm>
        </p:spPr>
        <p:txBody>
          <a:bodyPr tIns="0" anchor="t" anchorCtr="0">
            <a:noAutofit/>
          </a:bodyPr>
          <a:lstStyle>
            <a:lvl1pPr algn="l">
              <a:lnSpc>
                <a:spcPct val="90000"/>
              </a:lnSpc>
              <a:defRPr sz="2800" b="1" i="0">
                <a:solidFill>
                  <a:srgbClr val="001A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879262"/>
            <a:ext cx="5172997" cy="27186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85750" indent="-285750" algn="l">
              <a:lnSpc>
                <a:spcPts val="2160"/>
              </a:lnSpc>
              <a:spcBef>
                <a:spcPts val="0"/>
              </a:spcBef>
              <a:buFont typeface="Arial"/>
              <a:buChar char="•"/>
              <a:defRPr sz="1600" kern="1800" cap="none">
                <a:solidFill>
                  <a:srgbClr val="001A7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45720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704945" y="2640672"/>
            <a:ext cx="1504950" cy="346075"/>
          </a:xfrm>
        </p:spPr>
        <p:txBody>
          <a:bodyPr/>
          <a:lstStyle>
            <a:lvl1pPr>
              <a:defRPr>
                <a:solidFill>
                  <a:srgbClr val="001A72"/>
                </a:solidFill>
              </a:defRPr>
            </a:lvl1pPr>
          </a:lstStyle>
          <a:p>
            <a:r>
              <a:rPr lang="en-US" sz="1800" dirty="0" smtClean="0"/>
              <a:t>Section 1</a:t>
            </a:r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09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8590398" y="6640151"/>
            <a:ext cx="34986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0"/>
          </p:nvPr>
        </p:nvSpPr>
        <p:spPr>
          <a:xfrm>
            <a:off x="685800" y="2009775"/>
            <a:ext cx="790416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82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5126" y="331851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685800" y="2009775"/>
            <a:ext cx="7904163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8600" y="1828800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08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5126" y="331851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685800" y="2009775"/>
            <a:ext cx="7904163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8600" y="1828800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7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5126" y="331851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685800" y="2009775"/>
            <a:ext cx="7904163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8600" y="1828800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1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5126" y="331851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685800" y="2009775"/>
            <a:ext cx="7904163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8600" y="1828800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1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55126" y="331851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sp>
        <p:nvSpPr>
          <p:cNvPr id="6" name="Content Placeholder 35"/>
          <p:cNvSpPr>
            <a:spLocks noGrp="1"/>
          </p:cNvSpPr>
          <p:nvPr>
            <p:ph sz="quarter" idx="12"/>
          </p:nvPr>
        </p:nvSpPr>
        <p:spPr>
          <a:xfrm>
            <a:off x="685800" y="2009775"/>
            <a:ext cx="7904163" cy="4378325"/>
          </a:xfrm>
        </p:spPr>
        <p:txBody>
          <a:bodyPr numCol="2" spcCol="228600"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8" cy="13401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502088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8600" y="228600"/>
            <a:ext cx="8686082" cy="0"/>
          </a:xfrm>
          <a:prstGeom prst="line">
            <a:avLst/>
          </a:prstGeom>
          <a:ln w="50800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8600" y="1828800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M_logoTagline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066" y="6528218"/>
            <a:ext cx="1464491" cy="3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ofT_Faculty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19484" y="6525304"/>
            <a:ext cx="1412263" cy="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2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519672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1" y="2259147"/>
            <a:ext cx="6181374" cy="1340170"/>
          </a:xfrm>
        </p:spPr>
        <p:txBody>
          <a:bodyPr>
            <a:normAutofit/>
          </a:bodyPr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95" y="2679915"/>
            <a:ext cx="1118006" cy="1118006"/>
          </a:xfrm>
          <a:prstGeom prst="rect">
            <a:avLst/>
          </a:prstGeom>
        </p:spPr>
      </p:pic>
      <p:pic>
        <p:nvPicPr>
          <p:cNvPr id="7" name="Picture 6" descr="SM_logoTagline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30750" y="6019488"/>
            <a:ext cx="2143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ofT_FacultyLOGO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05241" y="5970587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74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64208B-6E67-7D48-8C4D-960564EA9F8E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7160-D7A6-B94B-8BA2-FDB21F35F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D518-D4C4-4041-A5C6-D49EE5CD619B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40BB-1EDD-934F-BCDB-5E914B42B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08434"/>
            <a:ext cx="7904599" cy="134017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85800" y="6629400"/>
            <a:ext cx="397571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800" kern="0" cap="all" spc="100">
                <a:solidFill>
                  <a:srgbClr val="00579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800" b="1" i="0" u="none" strike="noStrike" kern="0" cap="none" spc="100" baseline="0" dirty="0" smtClean="0">
                <a:solidFill>
                  <a:srgbClr val="001A72"/>
                </a:solidFill>
                <a:latin typeface="Arial"/>
                <a:ea typeface="+mn-ea"/>
                <a:cs typeface="Arial"/>
              </a:rPr>
              <a:t>Institute for Clinical Evaluative Sciences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6519672"/>
            <a:ext cx="8686082" cy="0"/>
          </a:xfrm>
          <a:prstGeom prst="line">
            <a:avLst/>
          </a:prstGeom>
          <a:ln w="3175">
            <a:solidFill>
              <a:srgbClr val="009F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4799" y="6640151"/>
            <a:ext cx="2895600" cy="365125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0" i="0" kern="0" cap="none" spc="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Presentation Title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8590398" y="6640151"/>
            <a:ext cx="349861" cy="263886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800" b="1" i="0">
                <a:solidFill>
                  <a:srgbClr val="009FDF"/>
                </a:solidFill>
                <a:latin typeface=""/>
              </a:defRPr>
            </a:lvl1pPr>
          </a:lstStyle>
          <a:p>
            <a:fld id="{891565BF-23B9-1D4A-8CE0-6F8CAF55B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idx="1"/>
          </p:nvPr>
        </p:nvSpPr>
        <p:spPr>
          <a:xfrm>
            <a:off x="685800" y="1993709"/>
            <a:ext cx="7904599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0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1A7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FD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tarakiran:Dropbox:Primary%20Care%20Models:Manuscript:CMAJ:Revision:Online%20Only%20Supplemental%20Material_4Aug2015CLEAN.doc!OLE_LINK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80769"/>
            <a:ext cx="6219441" cy="1466955"/>
          </a:xfrm>
        </p:spPr>
        <p:txBody>
          <a:bodyPr/>
          <a:lstStyle/>
          <a:p>
            <a:r>
              <a:rPr lang="en-CA" dirty="0" smtClean="0"/>
              <a:t>Longitudinal Evaluation of Physician Payment Reform and Team-Based Care on Chronic Disease Management and Prevention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1600" dirty="0" smtClean="0">
                <a:solidFill>
                  <a:srgbClr val="0000FF"/>
                </a:solidFill>
              </a:rPr>
              <a:t>NAPCRG Annual Meeting, October 27, 2015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789472" y="5045254"/>
            <a:ext cx="8077200" cy="1122530"/>
          </a:xfrm>
        </p:spPr>
        <p:txBody>
          <a:bodyPr/>
          <a:lstStyle/>
          <a:p>
            <a:r>
              <a:rPr lang="en-US" sz="2000" b="1" cap="none" dirty="0" smtClean="0">
                <a:solidFill>
                  <a:srgbClr val="000090"/>
                </a:solidFill>
                <a:latin typeface="+mn-lt"/>
              </a:rPr>
              <a:t>Tara Kiran MD MSc CCFP </a:t>
            </a:r>
            <a:r>
              <a:rPr lang="en-US" sz="1200" cap="none" dirty="0" smtClean="0">
                <a:solidFill>
                  <a:srgbClr val="000090"/>
                </a:solidFill>
                <a:latin typeface="+mn-lt"/>
              </a:rPr>
              <a:t>Dept of Family and Community Medicine, St. Michael’s Hospital, University of Toronto and the Institute for Clinical and Evaluative Sciences</a:t>
            </a:r>
          </a:p>
          <a:p>
            <a:r>
              <a:rPr lang="en-US" b="1" cap="none" dirty="0" smtClean="0">
                <a:solidFill>
                  <a:srgbClr val="000090"/>
                </a:solidFill>
                <a:latin typeface="+mn-lt"/>
              </a:rPr>
              <a:t>Co</a:t>
            </a:r>
            <a:r>
              <a:rPr lang="en-US" b="1" cap="none" dirty="0">
                <a:solidFill>
                  <a:srgbClr val="000090"/>
                </a:solidFill>
                <a:latin typeface="+mn-lt"/>
              </a:rPr>
              <a:t>-investigators: Alex Kopp,</a:t>
            </a:r>
            <a:r>
              <a:rPr lang="en-US" b="1" cap="none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b="1" cap="none" dirty="0" err="1" smtClean="0">
                <a:solidFill>
                  <a:srgbClr val="000090"/>
                </a:solidFill>
                <a:latin typeface="+mn-lt"/>
              </a:rPr>
              <a:t>Rahim</a:t>
            </a:r>
            <a:r>
              <a:rPr lang="en-US" b="1" cap="none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b="1" cap="none" dirty="0" err="1" smtClean="0">
                <a:solidFill>
                  <a:srgbClr val="000090"/>
                </a:solidFill>
                <a:latin typeface="+mn-lt"/>
              </a:rPr>
              <a:t>Moineddin</a:t>
            </a:r>
            <a:r>
              <a:rPr lang="en-US" b="1" cap="none" dirty="0" smtClean="0">
                <a:solidFill>
                  <a:srgbClr val="000090"/>
                </a:solidFill>
                <a:latin typeface="+mn-lt"/>
              </a:rPr>
              <a:t>, Rick </a:t>
            </a:r>
            <a:r>
              <a:rPr lang="en-US" b="1" cap="none" dirty="0">
                <a:solidFill>
                  <a:srgbClr val="000090"/>
                </a:solidFill>
                <a:latin typeface="+mn-lt"/>
              </a:rPr>
              <a:t>Glazier</a:t>
            </a:r>
          </a:p>
          <a:p>
            <a:r>
              <a:rPr lang="en-US" cap="none" dirty="0" smtClean="0"/>
              <a:t>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098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6235" y="1737311"/>
            <a:ext cx="7904163" cy="4378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					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7" y="2780210"/>
            <a:ext cx="1605730" cy="1997466"/>
          </a:xfrm>
          <a:prstGeom prst="rect">
            <a:avLst/>
          </a:prstGeom>
        </p:spPr>
      </p:pic>
      <p:pic>
        <p:nvPicPr>
          <p:cNvPr id="10" name="Picture 9" descr="Screen Shot 2014-12-16 at 5.3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9" y="4936445"/>
            <a:ext cx="3340100" cy="139700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flipV="1">
            <a:off x="3187839" y="2735968"/>
            <a:ext cx="1803601" cy="358408"/>
          </a:xfrm>
          <a:prstGeom prst="left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152" y="1426319"/>
            <a:ext cx="1710552" cy="4396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PCMH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70001" y="1439276"/>
            <a:ext cx="3370258" cy="8413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Chronic Disease Prevention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&amp; Management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304" y="2365712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Diabetes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8648" y="4777676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Cancer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20" y="2287312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620" y="2941752"/>
            <a:ext cx="2323034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0" y="3669092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  <a:endParaRPr lang="en-US" sz="2000" dirty="0"/>
          </a:p>
        </p:txBody>
      </p:sp>
      <p:pic>
        <p:nvPicPr>
          <p:cNvPr id="23" name="Picture 22" descr="Screen Shot 2015-10-26 at 12.16.0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20" y="3747492"/>
            <a:ext cx="342900" cy="596900"/>
          </a:xfrm>
          <a:prstGeom prst="rect">
            <a:avLst/>
          </a:prstGeom>
        </p:spPr>
      </p:pic>
      <p:pic>
        <p:nvPicPr>
          <p:cNvPr id="24" name="Picture 23" descr="Screen Shot 2015-10-26 at 12.17.0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20" y="3015932"/>
            <a:ext cx="292100" cy="558800"/>
          </a:xfrm>
          <a:prstGeom prst="rect">
            <a:avLst/>
          </a:prstGeom>
        </p:spPr>
      </p:pic>
      <p:pic>
        <p:nvPicPr>
          <p:cNvPr id="25" name="Picture 24" descr="Screen Shot 2015-10-26 at 12.19.0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20" y="2360532"/>
            <a:ext cx="30480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6235" y="1752991"/>
            <a:ext cx="7904163" cy="4378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					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7" y="2780210"/>
            <a:ext cx="1605730" cy="1997466"/>
          </a:xfrm>
          <a:prstGeom prst="rect">
            <a:avLst/>
          </a:prstGeom>
        </p:spPr>
      </p:pic>
      <p:pic>
        <p:nvPicPr>
          <p:cNvPr id="10" name="Picture 9" descr="Screen Shot 2014-12-16 at 5.3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9" y="4936445"/>
            <a:ext cx="3340100" cy="139700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flipV="1">
            <a:off x="3187839" y="2735968"/>
            <a:ext cx="1803601" cy="358408"/>
          </a:xfrm>
          <a:prstGeom prst="left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3044" y="3338371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rgbClr val="000090"/>
                </a:solidFill>
              </a:rPr>
              <a:t>Cross-sectional 2011</a:t>
            </a:r>
          </a:p>
          <a:p>
            <a:pPr marL="342900" indent="-71438"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Adjustment for patient </a:t>
            </a:r>
          </a:p>
          <a:p>
            <a:pPr marL="342900" indent="-342900" algn="ctr"/>
            <a:r>
              <a:rPr lang="en-US" b="1" dirty="0" smtClean="0">
                <a:solidFill>
                  <a:srgbClr val="000090"/>
                </a:solidFill>
              </a:rPr>
              <a:t>&amp; physician factors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152" y="1426319"/>
            <a:ext cx="1710552" cy="4396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PCMH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70001" y="1439276"/>
            <a:ext cx="3370258" cy="8413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Chronic Disease Prevention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&amp; Management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304" y="2365712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Diabetes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8648" y="4777676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Cancer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20" y="2287312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620" y="2941752"/>
            <a:ext cx="2323034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0" y="3669092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  <a:endParaRPr lang="en-US" sz="2000" dirty="0"/>
          </a:p>
        </p:txBody>
      </p:sp>
      <p:pic>
        <p:nvPicPr>
          <p:cNvPr id="23" name="Picture 22" descr="Screen Shot 2015-10-26 at 12.16.0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20" y="3747492"/>
            <a:ext cx="342900" cy="596900"/>
          </a:xfrm>
          <a:prstGeom prst="rect">
            <a:avLst/>
          </a:prstGeom>
        </p:spPr>
      </p:pic>
      <p:pic>
        <p:nvPicPr>
          <p:cNvPr id="24" name="Picture 23" descr="Screen Shot 2015-10-26 at 12.17.0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20" y="3015932"/>
            <a:ext cx="292100" cy="558800"/>
          </a:xfrm>
          <a:prstGeom prst="rect">
            <a:avLst/>
          </a:prstGeom>
        </p:spPr>
      </p:pic>
      <p:pic>
        <p:nvPicPr>
          <p:cNvPr id="25" name="Picture 24" descr="Screen Shot 2015-10-26 at 12.19.0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20" y="2360532"/>
            <a:ext cx="30480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6235" y="1737311"/>
            <a:ext cx="7904163" cy="43783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					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7" y="2780210"/>
            <a:ext cx="1605730" cy="1997466"/>
          </a:xfrm>
          <a:prstGeom prst="rect">
            <a:avLst/>
          </a:prstGeom>
        </p:spPr>
      </p:pic>
      <p:pic>
        <p:nvPicPr>
          <p:cNvPr id="10" name="Picture 9" descr="Screen Shot 2014-12-16 at 5.3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59" y="4936445"/>
            <a:ext cx="3340100" cy="1397000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flipV="1">
            <a:off x="3187839" y="2735968"/>
            <a:ext cx="1803601" cy="358408"/>
          </a:xfrm>
          <a:prstGeom prst="left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3044" y="3338371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rgbClr val="000090"/>
                </a:solidFill>
              </a:rPr>
              <a:t>Cross-sectional 2011</a:t>
            </a:r>
          </a:p>
          <a:p>
            <a:pPr marL="342900" indent="-71438"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Adjustment for patient </a:t>
            </a:r>
          </a:p>
          <a:p>
            <a:pPr marL="342900" indent="-342900" algn="ctr"/>
            <a:r>
              <a:rPr lang="en-US" b="1" dirty="0" smtClean="0">
                <a:solidFill>
                  <a:srgbClr val="000090"/>
                </a:solidFill>
              </a:rPr>
              <a:t>&amp; physician factors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 2. “Look-back” 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Stratified by PCMH 2011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Followed back until 2001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Eligibility and outcomes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assessed each year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Fitted non-linear model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152" y="1426319"/>
            <a:ext cx="1710552" cy="43962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PCMH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70001" y="1439276"/>
            <a:ext cx="3370258" cy="8413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Chronic Disease Prevention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&amp; Management</a:t>
            </a:r>
            <a:r>
              <a:rPr lang="en-US" b="1" dirty="0" smtClean="0">
                <a:solidFill>
                  <a:srgbClr val="000090"/>
                </a:solidFill>
              </a:rPr>
              <a:t>	</a:t>
            </a:r>
            <a:endParaRPr lang="en-US" b="1" dirty="0" smtClean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304" y="2365712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Diabetes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8648" y="4777676"/>
            <a:ext cx="1944003" cy="55703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solidFill>
                  <a:srgbClr val="000090"/>
                </a:solidFill>
              </a:rPr>
              <a:t>Cancer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620" y="2287312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620" y="2941752"/>
            <a:ext cx="2323034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20" y="3669092"/>
            <a:ext cx="1960237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  <a:endParaRPr lang="en-US" sz="2000" dirty="0"/>
          </a:p>
        </p:txBody>
      </p:sp>
      <p:pic>
        <p:nvPicPr>
          <p:cNvPr id="23" name="Picture 22" descr="Screen Shot 2015-10-26 at 12.16.0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20" y="3747492"/>
            <a:ext cx="342900" cy="596900"/>
          </a:xfrm>
          <a:prstGeom prst="rect">
            <a:avLst/>
          </a:prstGeom>
        </p:spPr>
      </p:pic>
      <p:pic>
        <p:nvPicPr>
          <p:cNvPr id="24" name="Picture 23" descr="Screen Shot 2015-10-26 at 12.17.0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20" y="3015932"/>
            <a:ext cx="292100" cy="558800"/>
          </a:xfrm>
          <a:prstGeom prst="rect">
            <a:avLst/>
          </a:prstGeom>
        </p:spPr>
      </p:pic>
      <p:pic>
        <p:nvPicPr>
          <p:cNvPr id="25" name="Picture 24" descr="Screen Shot 2015-10-26 at 12.19.0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20" y="2360532"/>
            <a:ext cx="30480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31630"/>
            <a:ext cx="7904598" cy="134017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Results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1141452"/>
            <a:ext cx="39624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5.03 million (38%)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814294"/>
            <a:ext cx="43434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3.23 million (25%)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510274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</a:p>
          <a:p>
            <a:r>
              <a:rPr lang="en-US" sz="2000" dirty="0" smtClean="0"/>
              <a:t>2.41 million (18%)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7526" y="532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13,161,935 Ontarians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13" name="Picture 12" descr="Screen Shot 2015-10-26 at 12.11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8" y="888485"/>
            <a:ext cx="3762670" cy="5289550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655013" y="-39200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Transition to PCMH in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 Ontario, 2011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20" name="Picture 19" descr="Screen Shot 2015-10-26 at 12.16.0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600980"/>
            <a:ext cx="342900" cy="596900"/>
          </a:xfrm>
          <a:prstGeom prst="rect">
            <a:avLst/>
          </a:prstGeom>
        </p:spPr>
      </p:pic>
      <p:pic>
        <p:nvPicPr>
          <p:cNvPr id="21" name="Picture 20" descr="Screen Shot 2015-10-26 at 12.17.0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1869420"/>
            <a:ext cx="292100" cy="558800"/>
          </a:xfrm>
          <a:prstGeom prst="rect">
            <a:avLst/>
          </a:prstGeom>
        </p:spPr>
      </p:pic>
      <p:pic>
        <p:nvPicPr>
          <p:cNvPr id="22" name="Picture 21" descr="Screen Shot 2015-10-26 at 12.19.0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00" y="1214020"/>
            <a:ext cx="304800" cy="59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1999" y="1219200"/>
            <a:ext cx="5602807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905000"/>
            <a:ext cx="4343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600980"/>
            <a:ext cx="457200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</a:p>
          <a:p>
            <a:r>
              <a:rPr lang="en-US" sz="2000" dirty="0" err="1" smtClean="0">
                <a:sym typeface="Symbol"/>
              </a:rPr>
              <a:t></a:t>
            </a:r>
            <a:r>
              <a:rPr lang="en-US" sz="2000" dirty="0" smtClean="0"/>
              <a:t> rural, </a:t>
            </a:r>
            <a:r>
              <a:rPr lang="en-US" sz="2000" dirty="0" err="1" smtClean="0">
                <a:sym typeface="Symbol"/>
              </a:rPr>
              <a:t></a:t>
            </a:r>
            <a:r>
              <a:rPr lang="en-US" sz="2000" dirty="0" smtClean="0"/>
              <a:t> immigrants</a:t>
            </a:r>
            <a:endParaRPr lang="en-US" sz="2000" dirty="0"/>
          </a:p>
        </p:txBody>
      </p:sp>
      <p:pic>
        <p:nvPicPr>
          <p:cNvPr id="13" name="Picture 12" descr="Screen Shot 2015-10-26 at 12.11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8" y="888485"/>
            <a:ext cx="3762670" cy="5289550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655013" y="-39200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Patient Characteristics by PCMH, 2011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20" name="Picture 19" descr="Screen Shot 2015-10-26 at 12.16.0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710740"/>
            <a:ext cx="342900" cy="596900"/>
          </a:xfrm>
          <a:prstGeom prst="rect">
            <a:avLst/>
          </a:prstGeom>
        </p:spPr>
      </p:pic>
      <p:pic>
        <p:nvPicPr>
          <p:cNvPr id="21" name="Picture 20" descr="Screen Shot 2015-10-26 at 12.17.0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1963500"/>
            <a:ext cx="292100" cy="558800"/>
          </a:xfrm>
          <a:prstGeom prst="rect">
            <a:avLst/>
          </a:prstGeom>
        </p:spPr>
      </p:pic>
      <p:pic>
        <p:nvPicPr>
          <p:cNvPr id="22" name="Picture 21" descr="Screen Shot 2015-10-26 at 12.19.0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00" y="1214020"/>
            <a:ext cx="304800" cy="59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2254" y="1219200"/>
            <a:ext cx="3962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2254" y="1905000"/>
            <a:ext cx="4343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2254" y="2600980"/>
            <a:ext cx="477189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</a:p>
          <a:p>
            <a:r>
              <a:rPr lang="en-US" sz="2000" dirty="0" err="1" smtClean="0">
                <a:sym typeface="Symbol"/>
              </a:rPr>
              <a:t></a:t>
            </a:r>
            <a:r>
              <a:rPr lang="en-US" sz="2000" dirty="0" smtClean="0">
                <a:sym typeface="Symbol"/>
              </a:rPr>
              <a:t> females, </a:t>
            </a:r>
            <a:r>
              <a:rPr lang="en-US" sz="2000" dirty="0" err="1" smtClean="0">
                <a:sym typeface="Symbol"/>
              </a:rPr>
              <a:t></a:t>
            </a:r>
            <a:r>
              <a:rPr lang="en-US" sz="2000" dirty="0" smtClean="0">
                <a:sym typeface="Symbol"/>
              </a:rPr>
              <a:t> &lt;age 40, </a:t>
            </a:r>
            <a:r>
              <a:rPr lang="en-US" sz="2000" dirty="0" err="1" smtClean="0">
                <a:sym typeface="Symbol"/>
              </a:rPr>
              <a:t></a:t>
            </a:r>
            <a:r>
              <a:rPr lang="en-US" sz="2000" dirty="0" smtClean="0">
                <a:sym typeface="Symbol"/>
              </a:rPr>
              <a:t> CMGs, </a:t>
            </a:r>
            <a:r>
              <a:rPr lang="en-US" sz="2000" dirty="0" err="1" smtClean="0">
                <a:sym typeface="Symbol"/>
              </a:rPr>
              <a:t></a:t>
            </a:r>
            <a:r>
              <a:rPr lang="en-US" sz="2000" dirty="0" smtClean="0">
                <a:sym typeface="Symbol"/>
              </a:rPr>
              <a:t> panel size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7526" y="532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13,161,935 Ontarians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13" name="Picture 12" descr="Screen Shot 2015-10-26 at 12.11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8" y="888485"/>
            <a:ext cx="3762670" cy="5289550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655013" y="-39200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Physician Characteristics by PCMH, 2011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20" name="Picture 19" descr="Screen Shot 2015-10-26 at 12.16.0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10" y="2663700"/>
            <a:ext cx="342900" cy="596900"/>
          </a:xfrm>
          <a:prstGeom prst="rect">
            <a:avLst/>
          </a:prstGeom>
        </p:spPr>
      </p:pic>
      <p:pic>
        <p:nvPicPr>
          <p:cNvPr id="21" name="Picture 20" descr="Screen Shot 2015-10-26 at 12.17.0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710" y="1979180"/>
            <a:ext cx="292100" cy="558800"/>
          </a:xfrm>
          <a:prstGeom prst="rect">
            <a:avLst/>
          </a:prstGeom>
        </p:spPr>
      </p:pic>
      <p:pic>
        <p:nvPicPr>
          <p:cNvPr id="22" name="Picture 21" descr="Screen Shot 2015-10-26 at 12.19.0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010" y="1276740"/>
            <a:ext cx="304800" cy="59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731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receiving recommended testing for diabetes</a:t>
            </a:r>
            <a:endParaRPr lang="en-US" sz="2400" dirty="0"/>
          </a:p>
        </p:txBody>
      </p:sp>
      <p:pic>
        <p:nvPicPr>
          <p:cNvPr id="4" name="Picture 3" descr="Screen Shot 2015-10-24 at 12.15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3" y="842665"/>
            <a:ext cx="5350465" cy="5580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1109" y="3669100"/>
            <a:ext cx="3592892" cy="254014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600" dirty="0" smtClean="0">
                <a:solidFill>
                  <a:srgbClr val="001A72"/>
                </a:solidFill>
              </a:rPr>
              <a:t>Difference in absolute improvement </a:t>
            </a:r>
          </a:p>
          <a:p>
            <a:r>
              <a:rPr lang="en-US" sz="1600" dirty="0" smtClean="0">
                <a:solidFill>
                  <a:srgbClr val="001A72"/>
                </a:solidFill>
              </a:rPr>
              <a:t>over time (95% CI</a:t>
            </a:r>
            <a:r>
              <a:rPr lang="en-US" sz="1600" dirty="0" smtClean="0"/>
              <a:t>):</a:t>
            </a:r>
          </a:p>
          <a:p>
            <a:r>
              <a:rPr lang="en-US" sz="1600" b="1" dirty="0" smtClean="0"/>
              <a:t>Team capitation </a:t>
            </a:r>
            <a:r>
              <a:rPr lang="en-US" sz="1600" dirty="0" smtClean="0"/>
              <a:t>vs</a:t>
            </a:r>
            <a:r>
              <a:rPr lang="en-US" sz="1600" b="1" dirty="0" smtClean="0">
                <a:solidFill>
                  <a:schemeClr val="accent2"/>
                </a:solidFill>
              </a:rPr>
              <a:t>. Non-team capitation</a:t>
            </a:r>
            <a:r>
              <a:rPr lang="en-US" sz="1600" b="1" dirty="0" smtClean="0">
                <a:solidFill>
                  <a:srgbClr val="001A72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6.4 (3.8 to 9.1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Team capitation </a:t>
            </a:r>
            <a:r>
              <a:rPr lang="en-US" sz="1600" dirty="0" smtClean="0"/>
              <a:t>vs.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Enhanced FFS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10.6 (7.9 to 13.2)</a:t>
            </a:r>
          </a:p>
          <a:p>
            <a:r>
              <a:rPr lang="en-US" sz="1600" b="1" dirty="0" smtClean="0">
                <a:solidFill>
                  <a:srgbClr val="C0504D"/>
                </a:solidFill>
              </a:rPr>
              <a:t>Non-team capitation </a:t>
            </a:r>
            <a:r>
              <a:rPr lang="en-US" sz="1600" dirty="0" smtClean="0">
                <a:solidFill>
                  <a:srgbClr val="000000"/>
                </a:solidFill>
              </a:rPr>
              <a:t>vs. </a:t>
            </a:r>
            <a:r>
              <a:rPr lang="en-US" sz="1600" b="1" dirty="0" smtClean="0">
                <a:solidFill>
                  <a:srgbClr val="376092"/>
                </a:solidFill>
              </a:rPr>
              <a:t>Enhanced FFS</a:t>
            </a:r>
            <a:r>
              <a:rPr lang="en-US" sz="1600" dirty="0" smtClean="0">
                <a:solidFill>
                  <a:srgbClr val="376092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0090"/>
                </a:solidFill>
              </a:rPr>
              <a:t>4.1 (1.5 to 6.8)</a:t>
            </a:r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731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receiving cervical cancer screening</a:t>
            </a:r>
            <a:endParaRPr lang="en-US" sz="2400" dirty="0"/>
          </a:p>
        </p:txBody>
      </p:sp>
      <p:pic>
        <p:nvPicPr>
          <p:cNvPr id="7" name="Picture 6" descr="Screen Shot 2015-10-24 at 12.16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" y="1128147"/>
            <a:ext cx="5469915" cy="5288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1570" y="3684059"/>
            <a:ext cx="3512684" cy="188863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600" dirty="0" smtClean="0">
                <a:solidFill>
                  <a:srgbClr val="001A72"/>
                </a:solidFill>
              </a:rPr>
              <a:t>Difference in absolute improvement </a:t>
            </a:r>
          </a:p>
          <a:p>
            <a:r>
              <a:rPr lang="en-US" sz="1600" dirty="0" smtClean="0">
                <a:solidFill>
                  <a:srgbClr val="001A72"/>
                </a:solidFill>
              </a:rPr>
              <a:t>over time (95% CI</a:t>
            </a:r>
            <a:r>
              <a:rPr lang="en-US" sz="1600" dirty="0" smtClean="0"/>
              <a:t>):</a:t>
            </a:r>
          </a:p>
          <a:p>
            <a:r>
              <a:rPr lang="en-US" sz="1600" b="1" dirty="0" smtClean="0"/>
              <a:t>Team capitation </a:t>
            </a:r>
            <a:r>
              <a:rPr lang="en-US" sz="1600" dirty="0" smtClean="0"/>
              <a:t>vs</a:t>
            </a:r>
            <a:r>
              <a:rPr lang="en-US" sz="1600" b="1" dirty="0" smtClean="0">
                <a:solidFill>
                  <a:schemeClr val="accent2"/>
                </a:solidFill>
              </a:rPr>
              <a:t>. Non-team capitation</a:t>
            </a:r>
            <a:r>
              <a:rPr lang="en-US" sz="1600" b="1" dirty="0" smtClean="0">
                <a:solidFill>
                  <a:srgbClr val="001A72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5.3 (3.8 to 6.8)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b="1" dirty="0" smtClean="0"/>
              <a:t>Team capitation </a:t>
            </a:r>
            <a:r>
              <a:rPr lang="en-US" sz="1600" dirty="0" smtClean="0"/>
              <a:t>vs</a:t>
            </a:r>
            <a:r>
              <a:rPr lang="en-US" sz="1600" dirty="0" smtClean="0">
                <a:solidFill>
                  <a:schemeClr val="tx2"/>
                </a:solidFill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</a:rPr>
              <a:t>Enhanced FFS</a:t>
            </a:r>
            <a:r>
              <a:rPr lang="en-US" sz="1600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7.0 (5.5 to 8.5)</a:t>
            </a:r>
          </a:p>
          <a:p>
            <a:r>
              <a:rPr lang="en-US" sz="1600" b="1" dirty="0" smtClean="0">
                <a:solidFill>
                  <a:srgbClr val="C0504D"/>
                </a:solidFill>
              </a:rPr>
              <a:t>Non-team capitation </a:t>
            </a:r>
            <a:r>
              <a:rPr lang="en-US" sz="1600" dirty="0" smtClean="0">
                <a:solidFill>
                  <a:srgbClr val="000000"/>
                </a:solidFill>
              </a:rPr>
              <a:t>vs. </a:t>
            </a:r>
            <a:r>
              <a:rPr lang="en-US" sz="1600" b="1" dirty="0" smtClean="0">
                <a:solidFill>
                  <a:srgbClr val="1F497D"/>
                </a:solidFill>
              </a:rPr>
              <a:t>Enhanced FFS</a:t>
            </a:r>
            <a:r>
              <a:rPr lang="en-US" sz="1600" dirty="0" smtClean="0">
                <a:solidFill>
                  <a:srgbClr val="1F497D"/>
                </a:solidFill>
              </a:rPr>
              <a:t>: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1A72"/>
                </a:solidFill>
              </a:rPr>
              <a:t>1.7 (0.2 to 3.2)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731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receiving breast cancer screening</a:t>
            </a:r>
            <a:endParaRPr lang="en-US" sz="2400" dirty="0"/>
          </a:p>
        </p:txBody>
      </p:sp>
      <p:pic>
        <p:nvPicPr>
          <p:cNvPr id="6" name="Picture 5" descr="Screen Shot 2015-10-24 at 12.17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3" y="858344"/>
            <a:ext cx="5324585" cy="5532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0978" y="3731823"/>
            <a:ext cx="3469893" cy="301054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600" dirty="0" smtClean="0">
                <a:solidFill>
                  <a:srgbClr val="001A72"/>
                </a:solidFill>
              </a:rPr>
              <a:t>Difference in absolute improvement</a:t>
            </a:r>
          </a:p>
          <a:p>
            <a:r>
              <a:rPr lang="en-US" sz="1600" dirty="0" smtClean="0">
                <a:solidFill>
                  <a:srgbClr val="001A72"/>
                </a:solidFill>
              </a:rPr>
              <a:t> over time (95% CI</a:t>
            </a:r>
            <a:r>
              <a:rPr lang="en-US" sz="1600" dirty="0" smtClean="0"/>
              <a:t>):</a:t>
            </a:r>
          </a:p>
          <a:p>
            <a:r>
              <a:rPr lang="en-US" sz="1600" b="1" dirty="0" smtClean="0"/>
              <a:t>Team capitation </a:t>
            </a:r>
            <a:r>
              <a:rPr lang="en-US" sz="1600" dirty="0" smtClean="0"/>
              <a:t>vs</a:t>
            </a:r>
            <a:r>
              <a:rPr lang="en-US" sz="1600" b="1" dirty="0" smtClean="0">
                <a:solidFill>
                  <a:schemeClr val="accent2"/>
                </a:solidFill>
              </a:rPr>
              <a:t>. Non-team capitation</a:t>
            </a:r>
            <a:r>
              <a:rPr lang="en-US" sz="1600" b="1" dirty="0" smtClean="0">
                <a:solidFill>
                  <a:srgbClr val="001A72"/>
                </a:solidFill>
              </a:rPr>
              <a:t>: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1.3 (-1.2 to 3.9)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Team capitation </a:t>
            </a:r>
            <a:r>
              <a:rPr lang="en-US" sz="1600" dirty="0" smtClean="0"/>
              <a:t>vs.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Enhanced FFS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1.7 (-0.9 to 4.2)</a:t>
            </a:r>
          </a:p>
          <a:p>
            <a:r>
              <a:rPr lang="en-US" sz="1600" b="1" dirty="0" smtClean="0">
                <a:solidFill>
                  <a:srgbClr val="C0504D"/>
                </a:solidFill>
              </a:rPr>
              <a:t>Non-team capitation </a:t>
            </a:r>
            <a:r>
              <a:rPr lang="en-US" sz="1600" dirty="0" smtClean="0">
                <a:solidFill>
                  <a:srgbClr val="000000"/>
                </a:solidFill>
              </a:rPr>
              <a:t>vs. </a:t>
            </a:r>
            <a:r>
              <a:rPr lang="en-US" sz="1600" b="1" dirty="0" smtClean="0">
                <a:solidFill>
                  <a:srgbClr val="558ED5"/>
                </a:solidFill>
              </a:rPr>
              <a:t>Enhanced FFS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1A72"/>
                </a:solidFill>
              </a:rPr>
              <a:t>0.3 (-2.2 to 2.9)</a:t>
            </a:r>
          </a:p>
          <a:p>
            <a:endParaRPr lang="en-US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013" y="0"/>
            <a:ext cx="7904598" cy="10952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Disclosures</a:t>
            </a:r>
            <a:endParaRPr lang="en-US" sz="36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 useBgFill="1">
        <p:nvSpPr>
          <p:cNvPr id="12" name="Rounded Rectangle 11"/>
          <p:cNvSpPr/>
          <p:nvPr/>
        </p:nvSpPr>
        <p:spPr>
          <a:xfrm>
            <a:off x="4607312" y="4535286"/>
            <a:ext cx="3952299" cy="824599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No commercial support or relationships</a:t>
            </a:r>
          </a:p>
          <a:p>
            <a:endParaRPr lang="en-US" dirty="0" smtClean="0"/>
          </a:p>
          <a:p>
            <a:r>
              <a:rPr lang="en-US" dirty="0" smtClean="0"/>
              <a:t>Board Chair of the St. Michael’s Hospital Academic Family Health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731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receiving colorectal cancer screening</a:t>
            </a:r>
            <a:endParaRPr lang="en-US" sz="2400" dirty="0"/>
          </a:p>
        </p:txBody>
      </p:sp>
      <p:pic>
        <p:nvPicPr>
          <p:cNvPr id="6" name="Picture 5" descr="Screen Shot 2015-10-24 at 12.18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6" y="842665"/>
            <a:ext cx="5325445" cy="5542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8621" y="3700460"/>
            <a:ext cx="3093051" cy="199134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z="1600" dirty="0" smtClean="0">
                <a:solidFill>
                  <a:srgbClr val="001A72"/>
                </a:solidFill>
              </a:rPr>
              <a:t>Difference in absolute improvement</a:t>
            </a:r>
          </a:p>
          <a:p>
            <a:r>
              <a:rPr lang="en-US" sz="1600" dirty="0" smtClean="0">
                <a:solidFill>
                  <a:srgbClr val="001A72"/>
                </a:solidFill>
              </a:rPr>
              <a:t> over time (95% CI</a:t>
            </a:r>
            <a:r>
              <a:rPr lang="en-US" sz="1600" dirty="0" smtClean="0"/>
              <a:t>):</a:t>
            </a:r>
          </a:p>
          <a:p>
            <a:r>
              <a:rPr lang="en-US" sz="1600" b="1" dirty="0" smtClean="0"/>
              <a:t>Team capitation </a:t>
            </a:r>
            <a:r>
              <a:rPr lang="en-US" sz="1600" dirty="0" smtClean="0"/>
              <a:t>vs</a:t>
            </a:r>
            <a:r>
              <a:rPr lang="en-US" sz="1600" b="1" dirty="0" smtClean="0">
                <a:solidFill>
                  <a:schemeClr val="accent2"/>
                </a:solidFill>
              </a:rPr>
              <a:t>. Non-team capitation</a:t>
            </a:r>
            <a:r>
              <a:rPr lang="en-US" sz="1600" b="1" dirty="0" smtClean="0">
                <a:solidFill>
                  <a:srgbClr val="001A72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1.3 (-2.1 to 4.8)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Team capitation </a:t>
            </a:r>
            <a:r>
              <a:rPr lang="en-US" sz="1600" dirty="0" smtClean="0"/>
              <a:t>vs. </a:t>
            </a:r>
            <a:r>
              <a:rPr lang="en-US" sz="1600" b="1" dirty="0" smtClean="0">
                <a:solidFill>
                  <a:srgbClr val="558ED5"/>
                </a:solidFill>
              </a:rPr>
              <a:t>Enhanced FFS</a:t>
            </a:r>
            <a:r>
              <a:rPr lang="en-US" sz="1600" dirty="0" smtClean="0"/>
              <a:t>: </a:t>
            </a:r>
          </a:p>
          <a:p>
            <a:r>
              <a:rPr lang="en-US" sz="1600" b="1" dirty="0" smtClean="0">
                <a:solidFill>
                  <a:srgbClr val="001A72"/>
                </a:solidFill>
              </a:rPr>
              <a:t>2.8 (-0.6 to 6.2)</a:t>
            </a:r>
          </a:p>
          <a:p>
            <a:r>
              <a:rPr lang="en-US" sz="1600" b="1" dirty="0" smtClean="0">
                <a:solidFill>
                  <a:srgbClr val="C0504D"/>
                </a:solidFill>
              </a:rPr>
              <a:t>Non-team capitation </a:t>
            </a:r>
            <a:r>
              <a:rPr lang="en-US" sz="1600" dirty="0" smtClean="0">
                <a:solidFill>
                  <a:srgbClr val="000000"/>
                </a:solidFill>
              </a:rPr>
              <a:t>vs</a:t>
            </a:r>
            <a:r>
              <a:rPr lang="en-US" sz="1600" dirty="0" smtClean="0">
                <a:solidFill>
                  <a:srgbClr val="558ED5"/>
                </a:solidFill>
              </a:rPr>
              <a:t>. </a:t>
            </a:r>
            <a:r>
              <a:rPr lang="en-US" sz="1600" b="1" dirty="0" smtClean="0">
                <a:solidFill>
                  <a:srgbClr val="558ED5"/>
                </a:solidFill>
              </a:rPr>
              <a:t>Enhanced FFS</a:t>
            </a:r>
            <a:r>
              <a:rPr lang="en-US" sz="16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1A72"/>
                </a:solidFill>
              </a:rPr>
              <a:t>1.4 (-2.0 to 4.9)</a:t>
            </a:r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544080"/>
            <a:ext cx="790416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Team-capitation most likely to receive recommended diabetes care and showed greatest improvements over time </a:t>
            </a:r>
          </a:p>
          <a:p>
            <a:r>
              <a:rPr lang="en-US" dirty="0" smtClean="0"/>
              <a:t>Minimal differences related to cancer screening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Summary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5800" y="1524000"/>
            <a:ext cx="7904163" cy="4378325"/>
          </a:xfrm>
        </p:spPr>
        <p:txBody>
          <a:bodyPr>
            <a:normAutofit/>
          </a:bodyPr>
          <a:lstStyle/>
          <a:p>
            <a:r>
              <a:rPr lang="en-US" dirty="0" smtClean="0"/>
              <a:t>Limits of administrative data:</a:t>
            </a:r>
          </a:p>
          <a:p>
            <a:pPr lvl="1"/>
            <a:r>
              <a:rPr lang="en-US" dirty="0" smtClean="0"/>
              <a:t>No data on patient experience or timely access</a:t>
            </a:r>
          </a:p>
          <a:p>
            <a:pPr lvl="1"/>
            <a:r>
              <a:rPr lang="en-US" dirty="0" smtClean="0"/>
              <a:t>No laboratory values or blood pressure levels</a:t>
            </a:r>
          </a:p>
          <a:p>
            <a:r>
              <a:rPr lang="en-US" dirty="0" smtClean="0"/>
              <a:t>Retrospective analysis of ‘natural’ health policy experiment, heterogeneous implementation</a:t>
            </a:r>
          </a:p>
          <a:p>
            <a:r>
              <a:rPr lang="en-US" dirty="0" smtClean="0"/>
              <a:t>Differences in patient and physician characteristics by type of PCMH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Limitations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676400"/>
            <a:ext cx="7904163" cy="4378325"/>
          </a:xfrm>
        </p:spPr>
        <p:txBody>
          <a:bodyPr>
            <a:normAutofit/>
          </a:bodyPr>
          <a:lstStyle/>
          <a:p>
            <a:r>
              <a:rPr lang="en-US" dirty="0" smtClean="0"/>
              <a:t>Findings consistent with theory &amp; literature</a:t>
            </a:r>
          </a:p>
          <a:p>
            <a:r>
              <a:rPr lang="en-US" dirty="0" smtClean="0"/>
              <a:t>Are the improvements worth the expense?</a:t>
            </a:r>
          </a:p>
          <a:p>
            <a:r>
              <a:rPr lang="en-US" dirty="0" smtClean="0"/>
              <a:t>What are the ingredients to the ‘secret sauce’?</a:t>
            </a:r>
          </a:p>
          <a:p>
            <a:r>
              <a:rPr lang="en-US" dirty="0" smtClean="0"/>
              <a:t>How can resources be targeted at those most at need?</a:t>
            </a:r>
          </a:p>
          <a:p>
            <a:endParaRPr lang="en-US" dirty="0" smtClean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Discussion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26 at 6.51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11" y="2171325"/>
            <a:ext cx="7236974" cy="4119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615" y="840225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90"/>
                </a:solidFill>
              </a:rPr>
              <a:t>Questions?</a:t>
            </a:r>
          </a:p>
          <a:p>
            <a:pPr algn="ctr"/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85" y="1650903"/>
            <a:ext cx="262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tara.kiran@utoronto.ca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09316" y="512021"/>
          <a:ext cx="7196064" cy="1052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Document" r:id="rId3" imgW="5626100" imgH="8229600" progId="Word.Document.12">
                  <p:link updateAutomatic="1"/>
                </p:oleObj>
              </mc:Choice>
              <mc:Fallback>
                <p:oleObj name="Document" r:id="rId3" imgW="5626100" imgH="8229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16" y="512021"/>
                        <a:ext cx="7196064" cy="10526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03086"/>
            <a:ext cx="7904598" cy="134017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85800" y="1445295"/>
            <a:ext cx="7904163" cy="43783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10,675,687 Patients: 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1A72"/>
                </a:solidFill>
              </a:rPr>
              <a:t>Team capitation: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/>
              <a:t> rural, </a:t>
            </a:r>
            <a:r>
              <a:rPr lang="en-US" dirty="0" err="1" smtClean="0">
                <a:sym typeface="Symbol"/>
              </a:rPr>
              <a:t></a:t>
            </a:r>
            <a:r>
              <a:rPr lang="en-US" dirty="0" smtClean="0"/>
              <a:t> immigrants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1A72"/>
                </a:solidFill>
              </a:rPr>
              <a:t>Non-team capitation</a:t>
            </a:r>
            <a:r>
              <a:rPr lang="en-US" dirty="0" smtClean="0"/>
              <a:t>: </a:t>
            </a:r>
            <a:r>
              <a:rPr lang="en-US" dirty="0" err="1" smtClean="0">
                <a:sym typeface="Symbol"/>
              </a:rPr>
              <a:t></a:t>
            </a:r>
            <a:r>
              <a:rPr lang="en-US" dirty="0" smtClean="0"/>
              <a:t>  low-income, </a:t>
            </a:r>
            <a:r>
              <a:rPr lang="en-US" dirty="0" err="1" smtClean="0">
                <a:sym typeface="Symbol"/>
              </a:rPr>
              <a:t></a:t>
            </a:r>
            <a:r>
              <a:rPr lang="en-US" dirty="0" smtClean="0"/>
              <a:t> immigrants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1A72"/>
                </a:solidFill>
              </a:rPr>
              <a:t>Enhanced FFS</a:t>
            </a:r>
            <a:r>
              <a:rPr lang="en-US" dirty="0" smtClean="0"/>
              <a:t>: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/>
              <a:t> urban,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/>
              <a:t> immigrants,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/>
              <a:t> co-morbidity,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/>
              <a:t> morbidity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7095 Physicians: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1A72"/>
                </a:solidFill>
              </a:rPr>
              <a:t>Team capitation: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>
                <a:sym typeface="Symbol"/>
              </a:rPr>
              <a:t> females,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>
                <a:sym typeface="Symbol"/>
              </a:rPr>
              <a:t> &lt;age 40,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>
                <a:sym typeface="Symbol"/>
              </a:rPr>
              <a:t> CMGs, </a:t>
            </a:r>
            <a:r>
              <a:rPr lang="en-US" dirty="0" err="1" smtClean="0">
                <a:sym typeface="Symbol"/>
              </a:rPr>
              <a:t></a:t>
            </a:r>
            <a:r>
              <a:rPr lang="en-US" dirty="0" smtClean="0">
                <a:sym typeface="Symbol"/>
              </a:rPr>
              <a:t> panel size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1A72"/>
                </a:solidFill>
              </a:rPr>
              <a:t>Non-team capitation</a:t>
            </a:r>
            <a:r>
              <a:rPr lang="en-US" dirty="0" smtClean="0"/>
              <a:t>: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>
                <a:sym typeface="Symbol"/>
              </a:rPr>
              <a:t> CMGs,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>
                <a:sym typeface="Symbol"/>
              </a:rPr>
              <a:t> panel size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001A72"/>
                </a:solidFill>
              </a:rPr>
              <a:t>Enhanced FFS</a:t>
            </a:r>
            <a:r>
              <a:rPr lang="en-US" dirty="0" smtClean="0"/>
              <a:t>: </a:t>
            </a:r>
            <a:r>
              <a:rPr lang="en-US" dirty="0" err="1" smtClean="0">
                <a:sym typeface="Symbol"/>
              </a:rPr>
              <a:t></a:t>
            </a:r>
            <a:r>
              <a:rPr lang="en-US" dirty="0" smtClean="0"/>
              <a:t>  &gt;age 65,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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CMGs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65" y="249835"/>
            <a:ext cx="7904598" cy="874307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Association between enrolment in primary care model and chronic disease prevention and management after adjustment for patient and physician characteristics, March 31, 2011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685800" y="1323622"/>
          <a:ext cx="7904163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721"/>
                <a:gridCol w="2634721"/>
                <a:gridCol w="2634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Care Model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 (95% CI)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Cervical cancer screening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1.00 (0.99 to 1.01)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1.01 (1.00 to 1.02)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Breast cancer screening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1.07 (1.06 to 1.08)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1.04 (1.03 to 1.05)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Colorectal cancer screening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1.03 (1.02 to 1.04)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1.04 (1.03 to 1.05)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Recommended testing for diabetes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1.21 (1.18 to 1.25)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1.10 (1.07 to 1.13)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65" y="249835"/>
            <a:ext cx="7904598" cy="874307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Association between enrolment in primary care model and chronic disease prevention and management after adjustment for patient and physician characteristics, March 31, 2011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685800" y="1323622"/>
          <a:ext cx="7904163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721"/>
                <a:gridCol w="2634721"/>
                <a:gridCol w="2634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Outcomes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Care Model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 (95% CI)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Cervical cancer screening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1.00 (0.99 to 1.01)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1.01 (1.00 to 1.02)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Breast cancer screening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1.07 (1.06 to 1.08)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1.04 (1.03 to 1.05)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Colorectal cancer screening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1.03 (1.02 to 1.04)</a:t>
                      </a:r>
                      <a:endParaRPr lang="en-US" sz="180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1.04 (1.03 to 1.05)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1A72"/>
                          </a:solidFill>
                        </a:rPr>
                        <a:t>Recommended testing for diabetes</a:t>
                      </a:r>
                      <a:endParaRPr lang="en-US" b="1" dirty="0">
                        <a:solidFill>
                          <a:srgbClr val="001A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Team</a:t>
                      </a:r>
                      <a:r>
                        <a:rPr lang="en-US" b="1" baseline="0" dirty="0" smtClean="0">
                          <a:solidFill>
                            <a:srgbClr val="009FDF"/>
                          </a:solidFill>
                        </a:rPr>
                        <a:t>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1.21 (1.18 to 1.25)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Non-team capitation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1.10 (1.07 to 1.13)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9FDF"/>
                          </a:solidFill>
                        </a:rPr>
                        <a:t>Enhanced FFS</a:t>
                      </a:r>
                      <a:endParaRPr lang="en-US" b="1" dirty="0">
                        <a:solidFill>
                          <a:srgbClr val="009FD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reference</a:t>
                      </a:r>
                      <a:endParaRPr lang="en-US" sz="1800" dirty="0"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20423" y="4962898"/>
            <a:ext cx="2721332" cy="1181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22" name="Content Placeholder 3"/>
          <p:cNvSpPr>
            <a:spLocks noGrp="1"/>
          </p:cNvSpPr>
          <p:nvPr>
            <p:ph sz="quarter" idx="10"/>
          </p:nvPr>
        </p:nvSpPr>
        <p:spPr>
          <a:xfrm>
            <a:off x="655448" y="1580871"/>
            <a:ext cx="7904163" cy="4378325"/>
          </a:xfrm>
        </p:spPr>
        <p:txBody>
          <a:bodyPr>
            <a:normAutofit fontScale="70000" lnSpcReduction="20000"/>
          </a:bodyPr>
          <a:lstStyle/>
          <a:p>
            <a:r>
              <a:rPr lang="en-US" sz="2595" b="1" dirty="0" smtClean="0">
                <a:solidFill>
                  <a:srgbClr val="1F497D"/>
                </a:solidFill>
                <a:latin typeface="+mn-lt"/>
              </a:rPr>
              <a:t>Cross-sectional analysis, 2010/2011</a:t>
            </a:r>
            <a:r>
              <a:rPr lang="en-US" sz="2595" dirty="0" smtClean="0">
                <a:solidFill>
                  <a:srgbClr val="1F497D"/>
                </a:solidFill>
                <a:latin typeface="+mn-l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solidFill>
                  <a:schemeClr val="tx1"/>
                </a:solidFill>
                <a:latin typeface="+mn-lt"/>
              </a:rPr>
              <a:t>Poisson regression model using Generalized Estimating Equations to account for clustering by physician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Adjustment for</a:t>
            </a:r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dirty="0" smtClean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595" b="1" dirty="0" smtClean="0">
                <a:latin typeface="+mn-lt"/>
              </a:rPr>
              <a:t>Patient factors: 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age, sex, immigration, </a:t>
            </a:r>
            <a:r>
              <a:rPr lang="en-US" sz="2595" dirty="0" err="1" smtClean="0">
                <a:solidFill>
                  <a:srgbClr val="000000"/>
                </a:solidFill>
                <a:latin typeface="+mn-lt"/>
              </a:rPr>
              <a:t>rurality</a:t>
            </a:r>
            <a:r>
              <a:rPr lang="en-US" sz="2595" dirty="0" smtClean="0">
                <a:solidFill>
                  <a:srgbClr val="000000"/>
                </a:solidFill>
                <a:latin typeface="+mn-lt"/>
              </a:rPr>
              <a:t>, co-morbidities, morbidity</a:t>
            </a:r>
            <a:endParaRPr lang="en-US" sz="2595" b="1" dirty="0" smtClean="0">
              <a:latin typeface="+mn-lt"/>
            </a:endParaRPr>
          </a:p>
          <a:p>
            <a:pPr lvl="1">
              <a:buNone/>
            </a:pPr>
            <a:r>
              <a:rPr lang="en-US" sz="2595" b="1" dirty="0" smtClean="0">
                <a:solidFill>
                  <a:schemeClr val="accent5"/>
                </a:solidFill>
                <a:latin typeface="+mn-lt"/>
              </a:rPr>
              <a:t>		Physician factors</a:t>
            </a:r>
            <a:r>
              <a:rPr lang="en-US" sz="2595" dirty="0" smtClean="0">
                <a:latin typeface="+mn-lt"/>
              </a:rPr>
              <a:t>: age, sex, Canadian Medical Graduate, panel size</a:t>
            </a:r>
          </a:p>
          <a:p>
            <a:endParaRPr lang="en-US" sz="2595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595" b="1" dirty="0" smtClean="0">
                <a:solidFill>
                  <a:schemeClr val="tx2"/>
                </a:solidFill>
                <a:latin typeface="+mn-lt"/>
              </a:rPr>
              <a:t>“Look-back” 2010/2011 to 2000/2001:  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Patients stratified by PCMH type as of March 31, 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Patient eligibility for tests and related outcomes calculated annually between 2000/2001 to 2010/2011</a:t>
            </a:r>
          </a:p>
          <a:p>
            <a:pPr lvl="1">
              <a:buFont typeface="Arial"/>
              <a:buChar char="•"/>
            </a:pPr>
            <a:r>
              <a:rPr lang="en-US" sz="2595" dirty="0" smtClean="0">
                <a:latin typeface="+mn-lt"/>
              </a:rPr>
              <a:t>Non-linear model (polynomial fractions) fitted to testing rates 2000/2001 to 2010/2011 to assess differences in change over time between models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64256"/>
            <a:ext cx="5943600" cy="5846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8818" y="6379874"/>
            <a:ext cx="3074946" cy="26027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5543172" y="6212423"/>
            <a:ext cx="1970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http://www.cfhi-fcass.ca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6900" y="6036385"/>
            <a:ext cx="3962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Enhanced Fee-for-service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1744" y="6020705"/>
            <a:ext cx="43434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Non-team Capitation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3982" y="5989875"/>
            <a:ext cx="45720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Team-based Capitation</a:t>
            </a:r>
            <a:endParaRPr lang="en-US" sz="2000" dirty="0"/>
          </a:p>
        </p:txBody>
      </p:sp>
      <p:pic>
        <p:nvPicPr>
          <p:cNvPr id="13" name="Picture 12" descr="Screen Shot 2015-10-26 at 12.11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8" y="810085"/>
            <a:ext cx="3762670" cy="5289550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655013" y="-39200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Summary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20" name="Picture 19" descr="Screen Shot 2015-10-26 at 12.16.0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710" y="5879585"/>
            <a:ext cx="342900" cy="596900"/>
          </a:xfrm>
          <a:prstGeom prst="rect">
            <a:avLst/>
          </a:prstGeom>
        </p:spPr>
      </p:pic>
      <p:pic>
        <p:nvPicPr>
          <p:cNvPr id="21" name="Picture 20" descr="Screen Shot 2015-10-26 at 12.17.0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862" y="5877695"/>
            <a:ext cx="292100" cy="558800"/>
          </a:xfrm>
          <a:prstGeom prst="rect">
            <a:avLst/>
          </a:prstGeom>
        </p:spPr>
      </p:pic>
      <p:pic>
        <p:nvPicPr>
          <p:cNvPr id="22" name="Picture 21" descr="Screen Shot 2015-10-26 at 12.19.0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13" y="5879585"/>
            <a:ext cx="304800" cy="59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928" y="972154"/>
            <a:ext cx="4207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Team-capitation most likely to receive recommended diabetes care and showed greatest improvements over time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Minimal differences in cancer screening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013" y="0"/>
            <a:ext cx="7904598" cy="10952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Primary Care Reform in Ontario</a:t>
            </a:r>
            <a:endParaRPr lang="en-US" sz="3600" b="1" dirty="0">
              <a:latin typeface="+mn-lt"/>
            </a:endParaRPr>
          </a:p>
        </p:txBody>
      </p:sp>
      <p:pic>
        <p:nvPicPr>
          <p:cNvPr id="9" name="Picture 8" descr="Ontario clip 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34885"/>
            <a:ext cx="4000000" cy="342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07312" y="1659468"/>
            <a:ext cx="4038600" cy="40555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1A72"/>
                </a:solidFill>
                <a:latin typeface="+mn-lt"/>
              </a:rPr>
              <a:t>Patient-</a:t>
            </a:r>
            <a:r>
              <a:rPr lang="en-US" sz="2400" b="1" dirty="0" err="1" smtClean="0">
                <a:solidFill>
                  <a:srgbClr val="001A72"/>
                </a:solidFill>
                <a:latin typeface="+mn-lt"/>
              </a:rPr>
              <a:t>Centred</a:t>
            </a:r>
            <a:r>
              <a:rPr lang="en-US" sz="2400" b="1" dirty="0" smtClean="0">
                <a:solidFill>
                  <a:srgbClr val="001A72"/>
                </a:solidFill>
                <a:latin typeface="+mn-lt"/>
              </a:rPr>
              <a:t> Medical Homes: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Formal patient enrolment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Physicians in groups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Changes in physician payment</a:t>
            </a:r>
          </a:p>
          <a:p>
            <a:pPr marL="914400" lvl="1" indent="-514350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Capitation</a:t>
            </a:r>
          </a:p>
          <a:p>
            <a:pPr marL="914400" lvl="1" indent="-514350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Pay for performance</a:t>
            </a:r>
          </a:p>
          <a:p>
            <a:pPr marL="514350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Team-based care</a:t>
            </a:r>
          </a:p>
          <a:p>
            <a:pPr marL="514350" indent="-514350">
              <a:buClr>
                <a:schemeClr val="accent2"/>
              </a:buClr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Voluntary for both physicians and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013" y="0"/>
            <a:ext cx="7904598" cy="10952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Primary Care Reform in Ontario</a:t>
            </a:r>
            <a:endParaRPr lang="en-US" sz="36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99" y="2133600"/>
            <a:ext cx="3672982" cy="30363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2550378"/>
            <a:ext cx="16589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013" y="0"/>
            <a:ext cx="7904598" cy="10952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Primary Care Reform in Ontario</a:t>
            </a:r>
            <a:endParaRPr lang="en-US" sz="36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99" y="2133600"/>
            <a:ext cx="3672982" cy="30363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38" y="2550378"/>
            <a:ext cx="16589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97002" y="2191360"/>
            <a:ext cx="396240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Enhanced Fee-for-service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7002" y="2877160"/>
            <a:ext cx="434340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Non-team Capitation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7002" y="3573140"/>
            <a:ext cx="4572000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Team-based Capitation</a:t>
            </a:r>
            <a:endParaRPr lang="en-US" sz="2400" dirty="0"/>
          </a:p>
        </p:txBody>
      </p:sp>
      <p:pic>
        <p:nvPicPr>
          <p:cNvPr id="16" name="Picture 15" descr="Screen Shot 2015-10-26 at 12.16.0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102" y="3573140"/>
            <a:ext cx="342900" cy="596900"/>
          </a:xfrm>
          <a:prstGeom prst="rect">
            <a:avLst/>
          </a:prstGeom>
        </p:spPr>
      </p:pic>
      <p:pic>
        <p:nvPicPr>
          <p:cNvPr id="17" name="Picture 16" descr="Screen Shot 2015-10-26 at 12.17.0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102" y="2841580"/>
            <a:ext cx="292100" cy="558800"/>
          </a:xfrm>
          <a:prstGeom prst="rect">
            <a:avLst/>
          </a:prstGeom>
        </p:spPr>
      </p:pic>
      <p:pic>
        <p:nvPicPr>
          <p:cNvPr id="18" name="Picture 17" descr="Screen Shot 2015-10-26 at 12.19.0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402" y="2186180"/>
            <a:ext cx="304800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    What was the effect of physician payment reform and inter-professional teams on quality of care?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Our question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1565BF-23B9-1D4A-8CE0-6F8CAF55B5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Study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013" y="1464249"/>
            <a:ext cx="7904163" cy="437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Linked, administrative data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All Ontarians*; all primary care physicians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Patients matched to physicians using enrolment tables and virtual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rostering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** as of March 31, 2011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dirty="0" smtClean="0"/>
              <a:t>*Exclusions: patients attending CHCs </a:t>
            </a:r>
          </a:p>
          <a:p>
            <a:pPr lvl="1">
              <a:buNone/>
            </a:pPr>
            <a:r>
              <a:rPr lang="en-US" dirty="0" smtClean="0"/>
              <a:t>**Assignment based on max value of 18 common primary care fee codes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1014" y="1770354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b="1" dirty="0" smtClean="0">
                <a:solidFill>
                  <a:srgbClr val="001A72"/>
                </a:solidFill>
              </a:rPr>
              <a:t>Diabetes Care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Recommended Testing </a:t>
            </a:r>
          </a:p>
          <a:p>
            <a:pPr lvl="1">
              <a:buNone/>
            </a:pPr>
            <a:r>
              <a:rPr lang="en-US" dirty="0" smtClean="0"/>
              <a:t>Age 40+,  1 eye exam, 1 cholesterol test, and 4 HbA1C tests in 24 months prior to Mar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127" y="3505200"/>
            <a:ext cx="5045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b="1" dirty="0" smtClean="0">
                <a:solidFill>
                  <a:srgbClr val="001A72"/>
                </a:solidFill>
              </a:rPr>
              <a:t>Cancer screening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Cervical</a:t>
            </a:r>
            <a:r>
              <a:rPr lang="en-US" dirty="0" smtClean="0"/>
              <a:t> Age 35-69, pap smear in 30 months prior to Mar 31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Breast</a:t>
            </a:r>
            <a:r>
              <a:rPr lang="en-US" dirty="0" smtClean="0"/>
              <a:t> Age 50-69, mammogram in 30 months prior to Mar 31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9FDF"/>
                </a:solidFill>
              </a:rPr>
              <a:t>Colorectal</a:t>
            </a:r>
            <a:r>
              <a:rPr lang="en-US" dirty="0" smtClean="0"/>
              <a:t> Age 50-74, FOBT in 24 months or colonoscopy in 10 years prior to Mar 31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94087" y="5934670"/>
            <a:ext cx="53451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/>
              <a:t>Data Sources: Ontario Health Insurance Plan claims (physician, laboratory, Ontario Breast Screening Program, Ontario Cancer Registry)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6097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8864"/>
            <a:ext cx="33416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655013" y="0"/>
            <a:ext cx="7904598" cy="1095289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A72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Outcomes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A72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6544611"/>
            <a:ext cx="279502" cy="27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ES Cent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1390</Words>
  <Application>Microsoft Office PowerPoint</Application>
  <PresentationFormat>On-screen Show (4:3)</PresentationFormat>
  <Paragraphs>322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ICES Central</vt:lpstr>
      <vt:lpstr>Macintosh HD:Users:tarakiran:Dropbox:Primary Care Models:Manuscript:CMAJ:Revision:Online Only Supplemental Material_4Aug2015CLEAN.doc!OLE_LINK1</vt:lpstr>
      <vt:lpstr>Longitudinal Evaluation of Physician Payment Reform and Team-Based Care on Chronic Disease Management and Prevention  NAPCRG Annual Meeting, October 27, 2015</vt:lpstr>
      <vt:lpstr>Disclosures</vt:lpstr>
      <vt:lpstr>PowerPoint Presentation</vt:lpstr>
      <vt:lpstr>Primary Care Reform in Ontario</vt:lpstr>
      <vt:lpstr>Primary Care Reform in Ontario</vt:lpstr>
      <vt:lpstr>Primary Care Reform in Ontario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Association between enrolment in primary care model and chronic disease prevention and management after adjustment for patient and physician characteristics, March 31, 2011</vt:lpstr>
      <vt:lpstr>Association between enrolment in primary care model and chronic disease prevention and management after adjustment for patient and physician characteristics, March 31, 2011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 Kiran</dc:creator>
  <cp:lastModifiedBy>Zahra Abbas</cp:lastModifiedBy>
  <cp:revision>14</cp:revision>
  <dcterms:created xsi:type="dcterms:W3CDTF">2015-10-26T22:36:03Z</dcterms:created>
  <dcterms:modified xsi:type="dcterms:W3CDTF">2017-03-22T14:57:27Z</dcterms:modified>
</cp:coreProperties>
</file>